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98121-97AD-0E46-89AF-D312E7474E3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F1BEB-1618-B244-AC78-BC2E4205107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1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latin typeface="Book Antiqua" panose="02040602050305030304" pitchFamily="18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  <a:latin typeface="Book Antiqua" panose="0204060205030503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/>
              <a:t>Lou Marill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3181" y="296606"/>
            <a:ext cx="895061" cy="767687"/>
          </a:xfrm>
        </p:spPr>
        <p:txBody>
          <a:bodyPr/>
          <a:lstStyle>
            <a:lvl1pPr>
              <a:defRPr sz="2800" b="0" i="0">
                <a:latin typeface="Book Antiqua" panose="02040602050305030304" pitchFamily="18" charset="0"/>
              </a:defRPr>
            </a:lvl1pPr>
          </a:lstStyle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8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30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5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0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1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2047" y="1492624"/>
            <a:ext cx="5738065" cy="536537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1492624"/>
            <a:ext cx="5705382" cy="536537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6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7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5"/>
          <p:cNvSpPr/>
          <p:nvPr/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9" name="Freeform 5"/>
          <p:cNvSpPr/>
          <p:nvPr/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D206D-F838-A34A-AF70-BE9F34ECD239}"/>
              </a:ext>
            </a:extLst>
          </p:cNvPr>
          <p:cNvSpPr/>
          <p:nvPr/>
        </p:nvSpPr>
        <p:spPr>
          <a:xfrm>
            <a:off x="2285918" y="450056"/>
            <a:ext cx="417159" cy="607140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FD9B0D-8C95-0747-8C77-DA8D96D00031}"/>
              </a:ext>
            </a:extLst>
          </p:cNvPr>
          <p:cNvSpPr/>
          <p:nvPr/>
        </p:nvSpPr>
        <p:spPr>
          <a:xfrm>
            <a:off x="2459880" y="384431"/>
            <a:ext cx="2540745" cy="6071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71" y="632784"/>
            <a:ext cx="1692494" cy="3075865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9880" y="0"/>
            <a:ext cx="9732119" cy="6858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75871" y="3728455"/>
            <a:ext cx="1692493" cy="2528374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900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8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94593"/>
            <a:ext cx="12192000" cy="6858000"/>
          </a:xfrm>
          <a:prstGeom prst="rect">
            <a:avLst/>
          </a:prstGeom>
          <a:blipFill>
            <a:blip r:embed="rId19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5"/>
          <p:cNvSpPr/>
          <p:nvPr/>
        </p:nvSpPr>
        <p:spPr bwMode="gray">
          <a:xfrm>
            <a:off x="459506" y="1866405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4BA7A-F9D0-BA4B-A20E-265EC7B4FE05}"/>
              </a:ext>
            </a:extLst>
          </p:cNvPr>
          <p:cNvSpPr/>
          <p:nvPr/>
        </p:nvSpPr>
        <p:spPr>
          <a:xfrm>
            <a:off x="459506" y="1295400"/>
            <a:ext cx="11277600" cy="47287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7D3F5-2DCC-3242-AACB-E3D792D765C3}"/>
              </a:ext>
            </a:extLst>
          </p:cNvPr>
          <p:cNvSpPr/>
          <p:nvPr/>
        </p:nvSpPr>
        <p:spPr>
          <a:xfrm>
            <a:off x="459506" y="1493547"/>
            <a:ext cx="11385653" cy="872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gray">
          <a:xfrm>
            <a:off x="0" y="1587"/>
            <a:ext cx="12192000" cy="6951006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1A7A9-20AE-F34B-BB5F-FD75CC485F68}"/>
              </a:ext>
            </a:extLst>
          </p:cNvPr>
          <p:cNvSpPr/>
          <p:nvPr/>
        </p:nvSpPr>
        <p:spPr>
          <a:xfrm>
            <a:off x="459506" y="6400305"/>
            <a:ext cx="11277600" cy="75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8011" y="584642"/>
            <a:ext cx="1098434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718" y="1493547"/>
            <a:ext cx="11719034" cy="536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1756" y="6477864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176" y="647564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/>
              <a:t>Lou Marill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851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994" y="11994"/>
            <a:ext cx="863436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fld id="{B0D9D8B3-3254-3D4B-B2BE-6A752B60D4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9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Book Antiqua" panose="0204060205030503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39CE2-004F-3A47-BE70-431B291D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40396"/>
            <a:ext cx="8825658" cy="2677648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US" sz="3200" u="sng" dirty="0"/>
              <a:t>Article:</a:t>
            </a:r>
            <a:r>
              <a:rPr lang="en-US" sz="3200" dirty="0"/>
              <a:t> Detailed observation of California foreshock sequences: Implications for the earthquake initiation process</a:t>
            </a:r>
            <a:br>
              <a:rPr lang="en-US" sz="3200" dirty="0"/>
            </a:br>
            <a:r>
              <a:rPr lang="en-US" sz="2000" dirty="0"/>
              <a:t> </a:t>
            </a:r>
            <a:br>
              <a:rPr lang="en-US" sz="3200" dirty="0"/>
            </a:br>
            <a:r>
              <a:rPr lang="en-US" sz="3200" u="sng" dirty="0"/>
              <a:t>Authors:</a:t>
            </a:r>
            <a:r>
              <a:rPr lang="en-US" sz="3200" dirty="0"/>
              <a:t> Dodge, </a:t>
            </a:r>
            <a:r>
              <a:rPr lang="en-US" sz="3200" dirty="0" err="1"/>
              <a:t>Beroza</a:t>
            </a:r>
            <a:r>
              <a:rPr lang="en-US" sz="3200" dirty="0"/>
              <a:t> and Ellsworth (1996)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0F2749-0D15-D042-A423-5E8B30E6D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cap="none" dirty="0"/>
              <a:t>Earthquake precursors – Reading group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A2DCED-5B9B-7A4E-A403-26A9C331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422FB3-0C65-054F-9E0C-E93D60EF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EDCDD5-DE02-324A-B16E-1CB5CA9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0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73B09-0A5C-7C44-B02C-7606B681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Chalfant Sequence (1986)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E6FB93B-9FE8-3340-9E07-43BECBF1F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875" y="1699419"/>
            <a:ext cx="7810500" cy="495300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AAE071-24AF-244B-A655-13D0FC35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6A99C6-5A4B-5248-B2D5-251BCE16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6A7C52-6D36-0841-8C16-DBED8D8A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2CEEB-018F-8D42-BD2C-9C1A3FB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Upland Sequence (1990)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EAE057-9F94-884F-8ECE-4C72BDC55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075" y="1769269"/>
            <a:ext cx="6896100" cy="48133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DCE664-5C2E-AA44-AC80-A3BC0D262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D65890-C72D-D545-8CB5-B9BF6DB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86516-CBC5-BF4F-A099-6D43E0DB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7FAC7-CF05-2D4C-927A-8678E2BF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Joshua Tree Sequence (1992)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B9878AC-6084-D546-A7CD-657A763F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825" y="1839119"/>
            <a:ext cx="7594600" cy="46736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AF6A86-3182-5643-A823-5D6FEB07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9B5E4A-EC68-8640-913D-0FC9079B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2AF199-EC74-504C-86A7-C869A69C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0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A0E2A-C958-F043-9B35-B14FC71D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Landers Sequence (1992)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F285D94-B025-3845-89EC-C4A61B712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75" y="1597819"/>
            <a:ext cx="7404100" cy="51562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C61EB4-AF67-2A43-9A65-FB4C311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FB2FA6-0613-3740-AD49-1ABFE8F2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7CA892-AFDF-A24D-B65D-07168EFD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0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8D950-0F82-CF40-84DB-8920E2B2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Change Calculation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C209B94-3475-FF46-B609-2617AD736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Cascade model: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Initial event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 sequence  mainshock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Triggering through</a:t>
            </a:r>
          </a:p>
          <a:p>
            <a:pPr lvl="2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Static stress changes</a:t>
            </a:r>
          </a:p>
          <a:p>
            <a:pPr lvl="2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Pore pressure changes</a:t>
            </a:r>
          </a:p>
          <a:p>
            <a:pPr lvl="2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Dynamic effects (not study here)</a:t>
            </a:r>
          </a:p>
          <a:p>
            <a:r>
              <a:rPr lang="en-US" dirty="0" err="1">
                <a:sym typeface="Wingdings" pitchFamily="2" charset="2"/>
              </a:rPr>
              <a:t>Preslip</a:t>
            </a:r>
            <a:r>
              <a:rPr lang="en-US" dirty="0">
                <a:sym typeface="Wingdings" pitchFamily="2" charset="2"/>
              </a:rPr>
              <a:t> model: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Aseismic process in nucleation zone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Foreshock = failure within the nucleation zone</a:t>
            </a:r>
          </a:p>
          <a:p>
            <a:pPr lvl="1"/>
            <a:endParaRPr lang="en-US" dirty="0">
              <a:latin typeface="Book Antiqua" panose="02040602050305030304" pitchFamily="18" charset="0"/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Test of static stress and pore pressure changes to choose between both model</a:t>
            </a:r>
            <a:endParaRPr lang="en-US" dirty="0">
              <a:latin typeface="Book Antiqua" panose="02040602050305030304" pitchFamily="18" charset="0"/>
              <a:sym typeface="Wingdings" pitchFamily="2" charset="2"/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416EB2F-48A4-1745-AD39-C2BB07361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6368" y="1492250"/>
            <a:ext cx="2690165" cy="536575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F5A75C-7656-4E44-A726-3EE90F36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0B6690-90EE-CC43-88AE-241FE34C4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D91D52-C5B3-9F4D-A28A-6601D2FA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5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07286-4DDD-9A43-B3BA-1DF072F8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Change Calculation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2F1F54-5186-1A45-A29D-821DC8CD9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Cumulative stress calculated ~ Mainshock failure mechanism ?</a:t>
            </a:r>
          </a:p>
          <a:p>
            <a:endParaRPr lang="en-US" dirty="0"/>
          </a:p>
          <a:p>
            <a:r>
              <a:rPr lang="en-US" dirty="0"/>
              <a:t>Uncertainties: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Geometrically complex fault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 rectangular planes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Approximation of actual slip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Earth = elastic half-space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Unknown factors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 assumed coefficient of friction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5AAFA6A-36A0-D740-9596-1880B94526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8712" y="1492624"/>
                <a:ext cx="5383643" cy="5365376"/>
              </a:xfrm>
            </p:spPr>
            <p:txBody>
              <a:bodyPr anchor="ctr"/>
              <a:lstStyle/>
              <a:p>
                <a:r>
                  <a:rPr lang="en-US" dirty="0">
                    <a:sym typeface="Wingdings" pitchFamily="2" charset="2"/>
                  </a:rPr>
                  <a:t>Foreshock model: </a:t>
                </a:r>
              </a:p>
              <a:p>
                <a:pPr lvl="1"/>
                <a:r>
                  <a:rPr lang="en-US" dirty="0">
                    <a:latin typeface="Book Antiqua" panose="02040602050305030304" pitchFamily="18" charset="0"/>
                    <a:sym typeface="Wingdings" pitchFamily="2" charset="2"/>
                  </a:rPr>
                  <a:t>Square dislocation with circular area of radius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 and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en-US" dirty="0">
                  <a:latin typeface="Book Antiqua" panose="0204060205030503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 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seismic moment;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static stress drop;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slipped area;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shear modulus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+9.05</m:t>
                        </m:r>
                      </m:sup>
                    </m:sSup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earthquake magnitude</a:t>
                </a:r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5AAFA6A-36A0-D740-9596-1880B9452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8712" y="1492624"/>
                <a:ext cx="5383643" cy="5365376"/>
              </a:xfrm>
              <a:blipFill>
                <a:blip r:embed="rId2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380834-B891-2F42-B8BE-BDA987B7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8A25B0-F119-D542-991A-F689CABD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994B9-D6DB-6449-AEA8-D8F2C2B0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6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B1B94F-EDAD-184D-86E4-EAFFC49CBB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01749" y="1492624"/>
                <a:ext cx="5278363" cy="5365376"/>
              </a:xfrm>
            </p:spPr>
            <p:txBody>
              <a:bodyPr anchor="ctr"/>
              <a:lstStyle/>
              <a:p>
                <a:r>
                  <a:rPr lang="en-US" dirty="0"/>
                  <a:t>Relocation </a:t>
                </a:r>
                <a:r>
                  <a:rPr lang="en-US" dirty="0">
                    <a:sym typeface="Wingdings" pitchFamily="2" charset="2"/>
                  </a:rPr>
                  <a:t> hypocenter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fr-FR" b="0" dirty="0">
                  <a:sym typeface="Wingdings" pitchFamily="2" charset="2"/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FPFIT program [</a:t>
                </a:r>
                <a:r>
                  <a:rPr lang="en-US" i="1" dirty="0" err="1"/>
                  <a:t>Reasenberg</a:t>
                </a:r>
                <a:r>
                  <a:rPr lang="en-US" i="1" dirty="0"/>
                  <a:t> and Oppenheimer, 1985</a:t>
                </a:r>
                <a:r>
                  <a:rPr lang="en-US" dirty="0"/>
                  <a:t>]</a:t>
                </a:r>
                <a:r>
                  <a:rPr lang="en-US" dirty="0">
                    <a:sym typeface="Wingdings" pitchFamily="2" charset="2"/>
                  </a:rPr>
                  <a:t> slip vectors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𝜙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𝛥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𝜙</m:t>
                    </m:r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i="1" dirty="0"/>
                  <a:t>Okada </a:t>
                </a:r>
                <a:r>
                  <a:rPr lang="en-US" dirty="0"/>
                  <a:t>[</a:t>
                </a:r>
                <a:r>
                  <a:rPr lang="en-US" i="1" dirty="0"/>
                  <a:t>1992</a:t>
                </a:r>
                <a:r>
                  <a:rPr lang="en-US" dirty="0"/>
                  <a:t>] method </a:t>
                </a:r>
                <a:r>
                  <a:rPr lang="en-US" dirty="0">
                    <a:sym typeface="Wingdings" pitchFamily="2" charset="2"/>
                  </a:rPr>
                  <a:t> stress-change tensor at mainshock hypocenter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𝑚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mainshock slip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, normal stress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, mean stress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B1B94F-EDAD-184D-86E4-EAFFC49CB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01749" y="1492624"/>
                <a:ext cx="5278363" cy="5365376"/>
              </a:xfrm>
              <a:blipFill>
                <a:blip r:embed="rId2"/>
                <a:stretch>
                  <a:fillRect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E30A711-E17D-414C-B1C7-8908669537B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08712" y="1492624"/>
                <a:ext cx="5383643" cy="5365376"/>
              </a:xfrm>
            </p:spPr>
            <p:txBody>
              <a:bodyPr anchor="ctr"/>
              <a:lstStyle/>
              <a:p>
                <a:r>
                  <a:rPr lang="en-US" dirty="0"/>
                  <a:t>Coulomb stress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0.8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latin typeface="Book Antiqua" panose="0204060205030503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fiction coefficient for dry rock;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Book Antiqua" panose="02040602050305030304" pitchFamily="18" charset="0"/>
                  </a:rPr>
                  <a:t>: pore pressure change</a:t>
                </a:r>
              </a:p>
              <a:p>
                <a:endParaRPr lang="en-US" dirty="0"/>
              </a:p>
              <a:p>
                <a:r>
                  <a:rPr lang="en-US" dirty="0"/>
                  <a:t>Cumulative Coulomb stress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DE30A711-E17D-414C-B1C7-890866953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08712" y="1492624"/>
                <a:ext cx="5383643" cy="5365376"/>
              </a:xfrm>
              <a:blipFill>
                <a:blip r:embed="rId3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B05644-59F0-E246-A2E3-F5DDB374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897833-D250-914A-8B56-130AC389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F06B9B-E324-AE40-A583-4CB0417A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16</a:t>
            </a:fld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5236356-4559-D840-939B-05EA04B5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Change Calculation</a:t>
            </a:r>
          </a:p>
        </p:txBody>
      </p:sp>
    </p:spTree>
    <p:extLst>
      <p:ext uri="{BB962C8B-B14F-4D97-AF65-F5344CB8AC3E}">
        <p14:creationId xmlns:p14="http://schemas.microsoft.com/office/powerpoint/2010/main" val="28441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462E1-93BD-4043-972D-2DAB3D4A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Change Calculation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87DE1-6422-3B4A-80E7-DE0BA7269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Uncertainties problem</a:t>
            </a:r>
          </a:p>
          <a:p>
            <a:r>
              <a:rPr lang="en-US" dirty="0"/>
              <a:t>Variables = random variables</a:t>
            </a:r>
          </a:p>
          <a:p>
            <a:endParaRPr lang="en-US" dirty="0"/>
          </a:p>
          <a:p>
            <a:r>
              <a:rPr lang="en-US" dirty="0"/>
              <a:t>Errors: normally distributed with zero mean</a:t>
            </a:r>
          </a:p>
          <a:p>
            <a:r>
              <a:rPr lang="en-US" dirty="0">
                <a:latin typeface="Book Antiqua" panose="02040602050305030304" pitchFamily="18" charset="0"/>
              </a:rPr>
              <a:t>Hypocenter location: distribution centered on nominal value, variance taken from solution covariance</a:t>
            </a:r>
          </a:p>
          <a:p>
            <a:r>
              <a:rPr lang="en-US" dirty="0">
                <a:latin typeface="Book Antiqua" panose="02040602050305030304" pitchFamily="18" charset="0"/>
              </a:rPr>
              <a:t>Focal mechanism parameters: variance = (parameter uncertainty from FPFIT)</a:t>
            </a:r>
            <a:r>
              <a:rPr lang="en-US" baseline="30000" dirty="0">
                <a:latin typeface="Book Antiqua" panose="02040602050305030304" pitchFamily="18" charset="0"/>
              </a:rPr>
              <a:t>2</a:t>
            </a:r>
            <a:r>
              <a:rPr lang="en-US" dirty="0">
                <a:latin typeface="Book Antiqua" panose="02040602050305030304" pitchFamily="18" charset="0"/>
              </a:rPr>
              <a:t> </a:t>
            </a:r>
          </a:p>
          <a:p>
            <a:r>
              <a:rPr lang="en-US" dirty="0">
                <a:latin typeface="Book Antiqua" panose="02040602050305030304" pitchFamily="18" charset="0"/>
              </a:rPr>
              <a:t>Stress drops:  lognormally distribution with 3.0MPa mean and 99% in [0.1;100]</a:t>
            </a:r>
            <a:r>
              <a:rPr lang="en-US" dirty="0" err="1">
                <a:latin typeface="Book Antiqua" panose="02040602050305030304" pitchFamily="18" charset="0"/>
              </a:rPr>
              <a:t>MPa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3C90642-21B1-3D42-8A4F-3239901D29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5300" y="1492250"/>
            <a:ext cx="4892301" cy="536575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1C2C37-1A51-9844-8304-030B2078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E367D1-0963-A84B-9657-D335A3E9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8BEB18-AFDC-FA4C-9828-BDCC4957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2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6EF15-B197-BC4A-ABCE-34E15BE0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Change Calculation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1FE0191-27D4-BB46-9A3E-C0A48EC95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701766"/>
            <a:ext cx="5738813" cy="4946717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54252C-37F4-014B-B67A-58FD6FAB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E4122D-15BA-2B4F-8E2B-11FB47EF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1D307E-C36E-0540-872F-60C1AC72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18</a:t>
            </a:fld>
            <a:endParaRPr lang="en-US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290F205-636F-3545-9577-9CD20D4EA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8713" y="2457943"/>
            <a:ext cx="5705475" cy="3434363"/>
          </a:xfr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AF7DA1-DAE0-904D-9723-5DCB71D11ACA}"/>
              </a:ext>
            </a:extLst>
          </p:cNvPr>
          <p:cNvSpPr txBox="1"/>
          <p:nvPr/>
        </p:nvSpPr>
        <p:spPr>
          <a:xfrm>
            <a:off x="1935126" y="1669867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Cascade model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3442676-7602-8C4A-8712-1EC4CDDBE6F5}"/>
              </a:ext>
            </a:extLst>
          </p:cNvPr>
          <p:cNvSpPr txBox="1"/>
          <p:nvPr/>
        </p:nvSpPr>
        <p:spPr>
          <a:xfrm>
            <a:off x="2119422" y="4120873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Book Antiqua" panose="02040602050305030304" pitchFamily="18" charset="0"/>
              </a:rPr>
              <a:t>Preslip</a:t>
            </a:r>
            <a:r>
              <a:rPr lang="en-US" sz="1400" dirty="0">
                <a:latin typeface="Book Antiqua" panose="02040602050305030304" pitchFamily="18" charset="0"/>
              </a:rPr>
              <a:t> model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8440317-EA1A-7B45-B062-645795D31CD2}"/>
              </a:ext>
            </a:extLst>
          </p:cNvPr>
          <p:cNvSpPr txBox="1"/>
          <p:nvPr/>
        </p:nvSpPr>
        <p:spPr>
          <a:xfrm>
            <a:off x="4791738" y="1669866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~</a:t>
            </a:r>
            <a:r>
              <a:rPr lang="en-US" sz="1400" dirty="0" err="1">
                <a:latin typeface="Book Antiqua" panose="02040602050305030304" pitchFamily="18" charset="0"/>
              </a:rPr>
              <a:t>Preslip</a:t>
            </a:r>
            <a:r>
              <a:rPr lang="en-US" sz="1400" dirty="0">
                <a:latin typeface="Book Antiqua" panose="02040602050305030304" pitchFamily="18" charset="0"/>
              </a:rPr>
              <a:t> model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615378-477F-B149-99A7-25F5FE0CF273}"/>
              </a:ext>
            </a:extLst>
          </p:cNvPr>
          <p:cNvSpPr txBox="1"/>
          <p:nvPr/>
        </p:nvSpPr>
        <p:spPr>
          <a:xfrm>
            <a:off x="5007934" y="4120872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Book Antiqua" panose="02040602050305030304" pitchFamily="18" charset="0"/>
              </a:rPr>
              <a:t>Preslip</a:t>
            </a:r>
            <a:r>
              <a:rPr lang="en-US" sz="1400" dirty="0">
                <a:latin typeface="Book Antiqua" panose="02040602050305030304" pitchFamily="18" charset="0"/>
              </a:rPr>
              <a:t> model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D94CA3-D6FA-614C-BD3C-20BDB0A03101}"/>
              </a:ext>
            </a:extLst>
          </p:cNvPr>
          <p:cNvSpPr txBox="1"/>
          <p:nvPr/>
        </p:nvSpPr>
        <p:spPr>
          <a:xfrm>
            <a:off x="8178948" y="2304054"/>
            <a:ext cx="1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Book Antiqua" panose="02040602050305030304" pitchFamily="18" charset="0"/>
              </a:rPr>
              <a:t>Preslip</a:t>
            </a:r>
            <a:r>
              <a:rPr lang="en-US" sz="1400" dirty="0">
                <a:latin typeface="Book Antiqua" panose="02040602050305030304" pitchFamily="18" charset="0"/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71078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33411-7EDA-CF4F-9D07-537859FF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F2F26-6373-ED46-9D39-3768615219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Coulomb stress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4/6: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no trigger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Upland: consistent with triggering but too small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Mount Lewis: consistent with triggering</a:t>
            </a:r>
          </a:p>
          <a:p>
            <a:pPr lvl="1"/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/>
              <a:t>Pore fluids </a:t>
            </a:r>
            <a:r>
              <a:rPr lang="en-US" dirty="0">
                <a:sym typeface="Wingdings" pitchFamily="2" charset="2"/>
              </a:rPr>
              <a:t> accelerate stress corrosion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Stone Canyon, Chalfant: pore pressure increase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 indirectly trigger of mainshock</a:t>
            </a:r>
          </a:p>
          <a:p>
            <a:pPr lvl="1"/>
            <a:endParaRPr lang="en-US" dirty="0">
              <a:latin typeface="Book Antiqua" panose="02040602050305030304" pitchFamily="18" charset="0"/>
              <a:sym typeface="Wingdings" pitchFamily="2" charset="2"/>
            </a:endParaRPr>
          </a:p>
          <a:p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Possibilities of trigger</a:t>
            </a:r>
            <a:r>
              <a:rPr lang="en-US" dirty="0">
                <a:sym typeface="Wingdings" pitchFamily="2" charset="2"/>
              </a:rPr>
              <a:t> no considered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High-pressure fluid communicating through the fault zone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Dynamic stresses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BEA80-C7FC-9D4F-A6B7-8AF7C5CF03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Aseismic nucleation process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Foreshock = by-product of process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Stress changes from foreshock not linked to failure mechanism of the mainshock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Stress changes observation compatible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Foreshocks location and kinematic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 size of nucleation zone, relation to mainshock magnitude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1989CA-9307-B443-8758-34E678E7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2E6AA9-6D3F-2846-A11E-5B43E71F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8F942F-274F-9341-AAA8-4DE37983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8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6A955-05F4-3541-9555-BC392FF1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9A183E-32B6-C44B-8888-6F006D865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Initiation process: same for small and big earthquakes?</a:t>
            </a:r>
          </a:p>
          <a:p>
            <a:pPr lvl="1"/>
            <a:endParaRPr lang="en-US" dirty="0"/>
          </a:p>
          <a:p>
            <a:r>
              <a:rPr lang="en-US" dirty="0">
                <a:latin typeface="Book Antiqua" panose="02040602050305030304" pitchFamily="18" charset="0"/>
              </a:rPr>
              <a:t>Quasi-static slip within a nucleation zone 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May be </a:t>
            </a:r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detectable if nucleation zone large enough BUT no observation to date</a:t>
            </a:r>
          </a:p>
          <a:p>
            <a:pPr lvl="1"/>
            <a:endParaRPr lang="en-US" dirty="0">
              <a:latin typeface="Book Antiqua" panose="02040602050305030304" pitchFamily="18" charset="0"/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Foreshocks part of nucleation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Not closely analyzed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Location uncertainties too important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BB57828-7371-CB4D-9970-38FAB001C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1492624"/>
            <a:ext cx="5383643" cy="5365376"/>
          </a:xfrm>
        </p:spPr>
        <p:txBody>
          <a:bodyPr anchor="ctr"/>
          <a:lstStyle/>
          <a:p>
            <a:r>
              <a:rPr lang="en-US" i="1" dirty="0">
                <a:sym typeface="Wingdings" pitchFamily="2" charset="2"/>
              </a:rPr>
              <a:t>Dodge et al. (1995)</a:t>
            </a:r>
            <a:r>
              <a:rPr lang="en-US" dirty="0">
                <a:sym typeface="Wingdings" pitchFamily="2" charset="2"/>
              </a:rPr>
              <a:t> relocation of Landers foreshocks sequence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At 100m horizontally and 200m vertically</a:t>
            </a:r>
          </a:p>
          <a:p>
            <a:pPr lvl="1"/>
            <a:endParaRPr lang="en-US" dirty="0">
              <a:latin typeface="Book Antiqua" panose="02040602050305030304" pitchFamily="18" charset="0"/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Useful to define nucleation process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Cascading failure process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sym typeface="Wingdings" pitchFamily="2" charset="2"/>
              </a:rPr>
              <a:t>Aseismic process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466EA-16FB-7348-80A2-2957A47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5782AA-DCB6-DC41-8052-3375E071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C28E6D-F12C-164E-A9FA-B163C85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95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8D609-1319-D14F-9253-EA447DB1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52D447-F2DA-6048-AB1A-4DBA42C5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CE77BB-B43A-5A4A-A913-6E5C9EDE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A6B1A1-835E-2A45-AD5D-21022FCF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20</a:t>
            </a:fld>
            <a:endParaRPr lang="en-US"/>
          </a:p>
        </p:txBody>
      </p:sp>
      <p:pic>
        <p:nvPicPr>
          <p:cNvPr id="18" name="Espace réservé du contenu 8">
            <a:extLst>
              <a:ext uri="{FF2B5EF4-FFF2-40B4-BE49-F238E27FC236}">
                <a16:creationId xmlns:a16="http://schemas.microsoft.com/office/drawing/2014/main" id="{2D363A27-7FAF-B04F-9513-9184EFF5C2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1260" y="1492250"/>
            <a:ext cx="3298892" cy="5365750"/>
          </a:xfrm>
        </p:spPr>
      </p:pic>
      <p:pic>
        <p:nvPicPr>
          <p:cNvPr id="20" name="Espace réservé du contenu 12">
            <a:extLst>
              <a:ext uri="{FF2B5EF4-FFF2-40B4-BE49-F238E27FC236}">
                <a16:creationId xmlns:a16="http://schemas.microsoft.com/office/drawing/2014/main" id="{7772F1BE-F222-F14E-B7D1-7EF7075CB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4567" y="1492250"/>
            <a:ext cx="3633767" cy="5365750"/>
          </a:xfrm>
        </p:spPr>
      </p:pic>
    </p:spTree>
    <p:extLst>
      <p:ext uri="{BB962C8B-B14F-4D97-AF65-F5344CB8AC3E}">
        <p14:creationId xmlns:p14="http://schemas.microsoft.com/office/powerpoint/2010/main" val="262994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DF59A-6A2B-7D4A-9E61-00D017B5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B04FEF9-3E3A-014D-AE29-AD189EB5A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67" y="1493838"/>
            <a:ext cx="4746117" cy="5364162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ABD765-8232-1644-ABC7-57282E6B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D5189A-C957-1F42-9534-912149A0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9BCF99-80AA-7940-AC19-EBD3E0B8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9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B4446-4003-3E41-802C-D80C3731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Relocation Procedure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1FE37C-6B5C-C149-BFE6-E3CF02F3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8E9927-844B-4346-B679-4C54CEA6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3</a:t>
            </a:fld>
            <a:endParaRPr lang="en-US"/>
          </a:p>
        </p:txBody>
      </p:sp>
      <p:pic>
        <p:nvPicPr>
          <p:cNvPr id="11" name="Espace réservé du contenu 7">
            <a:extLst>
              <a:ext uri="{FF2B5EF4-FFF2-40B4-BE49-F238E27FC236}">
                <a16:creationId xmlns:a16="http://schemas.microsoft.com/office/drawing/2014/main" id="{CA006B76-6E7C-B74D-9377-355F21618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9655" y="1492624"/>
            <a:ext cx="5092700" cy="50292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4B023-DFF7-B444-96C4-98207476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31C1310B-DC6C-2841-966B-30167A2C7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Velocity model and station corrections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VELEST earthquake location program [</a:t>
            </a:r>
            <a:r>
              <a:rPr lang="en-US" i="1" dirty="0">
                <a:latin typeface="Book Antiqua" panose="02040602050305030304" pitchFamily="18" charset="0"/>
              </a:rPr>
              <a:t>Ellsworth, 1977; </a:t>
            </a:r>
            <a:r>
              <a:rPr lang="en-US" i="1" dirty="0" err="1">
                <a:latin typeface="Book Antiqua" panose="02040602050305030304" pitchFamily="18" charset="0"/>
              </a:rPr>
              <a:t>Roecker</a:t>
            </a:r>
            <a:r>
              <a:rPr lang="en-US" i="1" dirty="0">
                <a:latin typeface="Book Antiqua" panose="02040602050305030304" pitchFamily="18" charset="0"/>
              </a:rPr>
              <a:t>, 1981</a:t>
            </a:r>
            <a:r>
              <a:rPr lang="en-US" dirty="0">
                <a:latin typeface="Book Antiqua" panose="02040602050305030304" pitchFamily="18" charset="0"/>
              </a:rPr>
              <a:t>] </a:t>
            </a:r>
          </a:p>
          <a:p>
            <a:pPr marL="0" indent="0">
              <a:buNone/>
            </a:pPr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/>
              <a:t>P &amp; S wave arrival picks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Separate groups in seismogram sequence</a:t>
            </a:r>
            <a:endParaRPr lang="en-US" i="1" dirty="0">
              <a:latin typeface="Book Antiqua" panose="02040602050305030304" pitchFamily="18" charset="0"/>
            </a:endParaRPr>
          </a:p>
          <a:p>
            <a:pPr lvl="1"/>
            <a:r>
              <a:rPr lang="en-US" i="1" dirty="0" err="1">
                <a:latin typeface="Book Antiqua" panose="02040602050305030304" pitchFamily="18" charset="0"/>
              </a:rPr>
              <a:t>VanDecar</a:t>
            </a:r>
            <a:r>
              <a:rPr lang="en-US" i="1" dirty="0">
                <a:latin typeface="Book Antiqua" panose="02040602050305030304" pitchFamily="18" charset="0"/>
              </a:rPr>
              <a:t> and </a:t>
            </a:r>
            <a:r>
              <a:rPr lang="en-US" i="1" dirty="0" err="1">
                <a:latin typeface="Book Antiqua" panose="02040602050305030304" pitchFamily="18" charset="0"/>
              </a:rPr>
              <a:t>Crosson</a:t>
            </a:r>
            <a:r>
              <a:rPr lang="en-US" i="1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Book Antiqua" panose="02040602050305030304" pitchFamily="18" charset="0"/>
              </a:rPr>
              <a:t>[</a:t>
            </a:r>
            <a:r>
              <a:rPr lang="en-US" i="1" dirty="0">
                <a:latin typeface="Book Antiqua" panose="02040602050305030304" pitchFamily="18" charset="0"/>
              </a:rPr>
              <a:t>1990</a:t>
            </a:r>
            <a:r>
              <a:rPr lang="en-US" dirty="0">
                <a:latin typeface="Book Antiqua" panose="02040602050305030304" pitchFamily="18" charset="0"/>
              </a:rPr>
              <a:t>] technique in each group</a:t>
            </a:r>
            <a:endParaRPr lang="en-US" i="1" dirty="0">
              <a:latin typeface="Book Antiqua" panose="02040602050305030304" pitchFamily="18" charset="0"/>
            </a:endParaRP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Cross correlations + weighted least squares adjustment</a:t>
            </a:r>
            <a:endParaRPr lang="en-US" i="1" dirty="0">
              <a:latin typeface="Book Antiqua" panose="02040602050305030304" pitchFamily="18" charset="0"/>
            </a:endParaRP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Hand picks on the highest signal-to-noise ratio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5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C502D8-1FC9-1242-B4B1-49AAC1E2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Relocation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C17AB-0ED3-5D40-94D2-F77CAC32D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N-S trending visible on both</a:t>
            </a:r>
          </a:p>
          <a:p>
            <a:r>
              <a:rPr lang="en-US" dirty="0"/>
              <a:t>Visible with this study: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cs typeface="Times New Roman" panose="02020603050405020304" pitchFamily="18" charset="0"/>
              </a:rPr>
              <a:t>Change in strike ~1km from southern end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cs typeface="Times New Roman" panose="02020603050405020304" pitchFamily="18" charset="0"/>
              </a:rPr>
              <a:t>Northwest branch of seismicity</a:t>
            </a:r>
          </a:p>
          <a:p>
            <a:pPr lvl="1"/>
            <a:endParaRPr lang="en-US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For this study: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cs typeface="Times New Roman" panose="02020603050405020304" pitchFamily="18" charset="0"/>
              </a:rPr>
              <a:t>800 additional observations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cs typeface="Times New Roman" panose="02020603050405020304" pitchFamily="18" charset="0"/>
              </a:rPr>
              <a:t>Residual/2</a:t>
            </a:r>
          </a:p>
          <a:p>
            <a:pPr lvl="1"/>
            <a:r>
              <a:rPr lang="en-US" dirty="0">
                <a:latin typeface="Book Antiqua" panose="02040602050305030304" pitchFamily="18" charset="0"/>
                <a:cs typeface="Times New Roman" panose="02020603050405020304" pitchFamily="18" charset="0"/>
              </a:rPr>
              <a:t>Smaller standard errors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3BA0E8D-3EE6-F04C-8F35-4F4D370E9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3314" y="1509941"/>
            <a:ext cx="4349116" cy="496570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2DFF7-AB40-574A-A61D-E6AD9055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79D4E2-FE70-6D4F-BB5C-B0E315A7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4D072E-1649-5342-B453-2103C4F0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76DC3-7D6B-764F-807F-BC4AE2DA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Foreshock Sequences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36954D5-D06F-2749-96F6-922B6EF17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467" y="1499192"/>
            <a:ext cx="6858326" cy="544387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DFFC48-5318-6640-A97F-43393F8B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84B622-A25A-EE4C-B300-F2BD8A74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9F9C9-CAFC-114C-9719-21F3923A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10152-A02C-9249-B8A9-255959CEBB73}"/>
              </a:ext>
            </a:extLst>
          </p:cNvPr>
          <p:cNvSpPr/>
          <p:nvPr/>
        </p:nvSpPr>
        <p:spPr>
          <a:xfrm>
            <a:off x="4206958" y="2505901"/>
            <a:ext cx="696614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</a:t>
            </a:r>
            <a:r>
              <a:rPr lang="en-US" sz="1200" baseline="-25000" dirty="0">
                <a:latin typeface="Book Antiqua" panose="0204060205030503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 4.7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04552-ECB2-BC4D-9F49-57A6D6F15F3F}"/>
              </a:ext>
            </a:extLst>
          </p:cNvPr>
          <p:cNvSpPr/>
          <p:nvPr/>
        </p:nvSpPr>
        <p:spPr>
          <a:xfrm>
            <a:off x="4213924" y="2127786"/>
            <a:ext cx="625652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</a:t>
            </a:r>
            <a:r>
              <a:rPr lang="en-US" sz="1200" baseline="-25000" dirty="0">
                <a:latin typeface="Book Antiqua" panose="0204060205030503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 5.7</a:t>
            </a:r>
            <a:endParaRPr lang="en-US" sz="1200" dirty="0">
              <a:latin typeface="Book Antiqua" panose="0204060205030503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AEA929-46AC-674C-99FE-AE5CB52A1FE8}"/>
              </a:ext>
            </a:extLst>
          </p:cNvPr>
          <p:cNvSpPr/>
          <p:nvPr/>
        </p:nvSpPr>
        <p:spPr>
          <a:xfrm>
            <a:off x="8768256" y="2637916"/>
            <a:ext cx="583855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 5.8</a:t>
            </a:r>
            <a:endParaRPr lang="en-US" sz="1200" dirty="0">
              <a:latin typeface="Book Antiqua" panose="0204060205030503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3AAEB-E2A1-F944-AC1C-4017EB6C751C}"/>
              </a:ext>
            </a:extLst>
          </p:cNvPr>
          <p:cNvSpPr/>
          <p:nvPr/>
        </p:nvSpPr>
        <p:spPr>
          <a:xfrm>
            <a:off x="3124236" y="5404320"/>
            <a:ext cx="625652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</a:t>
            </a:r>
            <a:r>
              <a:rPr lang="en-US" sz="1200" baseline="-25000" dirty="0">
                <a:latin typeface="Book Antiqua" panose="020406020503050303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 5.2</a:t>
            </a:r>
            <a:endParaRPr lang="en-US" sz="1200" dirty="0">
              <a:latin typeface="Book Antiqua" panose="0204060205030503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8DBBF6-9B9D-8E40-83A1-3D64D90DE23D}"/>
              </a:ext>
            </a:extLst>
          </p:cNvPr>
          <p:cNvSpPr/>
          <p:nvPr/>
        </p:nvSpPr>
        <p:spPr>
          <a:xfrm>
            <a:off x="8686503" y="5716786"/>
            <a:ext cx="665840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</a:t>
            </a:r>
            <a:r>
              <a:rPr lang="en-US" sz="1200" baseline="-25000" dirty="0">
                <a:latin typeface="Book Antiqua" panose="02040602050305030304" pitchFamily="18" charset="0"/>
                <a:cs typeface="Times New Roman" panose="02020603050405020304" pitchFamily="18" charset="0"/>
              </a:rPr>
              <a:t>W</a:t>
            </a:r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 6.1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9D358E-40DA-F243-9DF2-D9ACDFBE874B}"/>
              </a:ext>
            </a:extLst>
          </p:cNvPr>
          <p:cNvSpPr/>
          <p:nvPr/>
        </p:nvSpPr>
        <p:spPr>
          <a:xfrm>
            <a:off x="7503101" y="5463397"/>
            <a:ext cx="665840" cy="281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M</a:t>
            </a:r>
            <a:r>
              <a:rPr lang="en-US" sz="1200" baseline="-25000" dirty="0">
                <a:latin typeface="Book Antiqua" panose="02040602050305030304" pitchFamily="18" charset="0"/>
                <a:cs typeface="Times New Roman" panose="02020603050405020304" pitchFamily="18" charset="0"/>
              </a:rPr>
              <a:t>W</a:t>
            </a:r>
            <a:r>
              <a:rPr lang="en-US" sz="1200" dirty="0">
                <a:latin typeface="Book Antiqua" panose="02040602050305030304" pitchFamily="18" charset="0"/>
                <a:cs typeface="Times New Roman" panose="02020603050405020304" pitchFamily="18" charset="0"/>
              </a:rPr>
              <a:t> 7.3</a:t>
            </a:r>
            <a:endParaRPr lang="en-US" sz="1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6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042F6-EF97-A44E-9DD7-2709E2F8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Lewis Sequence (1986)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CE90D6-45A6-5140-9E65-73721CFB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5C3838-ED5D-0C49-BC7D-FA17DB79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7A03B8-3B5E-8D4D-B526-AD186F10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6</a:t>
            </a:fld>
            <a:endParaRPr lang="en-US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C3396BA7-C2B7-B842-931C-B127CD748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swarm: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~19 events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Active 2 weeks from September 24, 1985</a:t>
            </a:r>
          </a:p>
          <a:p>
            <a:pPr lvl="1"/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swarm: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Immediate foreshocks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18 events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25 days before mainshock</a:t>
            </a:r>
          </a:p>
        </p:txBody>
      </p:sp>
      <p:pic>
        <p:nvPicPr>
          <p:cNvPr id="18" name="Espace réservé du contenu 9">
            <a:extLst>
              <a:ext uri="{FF2B5EF4-FFF2-40B4-BE49-F238E27FC236}">
                <a16:creationId xmlns:a16="http://schemas.microsoft.com/office/drawing/2014/main" id="{3F31B9A2-F1FF-8E4B-AF14-FD1432A00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8352" y="1492250"/>
            <a:ext cx="5606196" cy="5365750"/>
          </a:xfrm>
        </p:spPr>
      </p:pic>
    </p:spTree>
    <p:extLst>
      <p:ext uri="{BB962C8B-B14F-4D97-AF65-F5344CB8AC3E}">
        <p14:creationId xmlns:p14="http://schemas.microsoft.com/office/powerpoint/2010/main" val="38853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5E320-223F-B643-946F-A8D3CBCA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Lewis Sequence (1986)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C38F5A-F280-4947-81C5-82C72B469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011" y="1492624"/>
            <a:ext cx="5372101" cy="5365376"/>
          </a:xfrm>
        </p:spPr>
        <p:txBody>
          <a:bodyPr anchor="ctr"/>
          <a:lstStyle/>
          <a:p>
            <a:r>
              <a:rPr lang="en-US" i="1" dirty="0"/>
              <a:t>Zhou et al. [</a:t>
            </a:r>
            <a:r>
              <a:rPr lang="en-US" dirty="0"/>
              <a:t>1993]: 2 groups focal mechanisms: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Strike of 355°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Strike of 5°</a:t>
            </a:r>
          </a:p>
          <a:p>
            <a:pPr lvl="1"/>
            <a:endParaRPr lang="en-US" dirty="0"/>
          </a:p>
          <a:p>
            <a:r>
              <a:rPr lang="en-US" dirty="0"/>
              <a:t>This study: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Swarm 1: strike 351° +/- 2.6°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Swarm 2: strike 1° +/- 2.1°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340602C-CA84-7C40-A2EC-0E75518DAB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9242" y="1492250"/>
            <a:ext cx="3284416" cy="5365750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22C4C-CB62-1C4D-A309-F013034E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EB0BA2-02BF-504F-A24B-A9334D0D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814EDD-7563-B84B-9716-4545414C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349DDC94-B34E-3A47-84D8-09BD98FA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Lewis Sequence (1986)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E1E249-5505-E447-BE49-B6BAA47B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F16D8D-4E31-3D4F-A479-DB3D42D5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098BB1-864C-3143-9430-20F410B8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8</a:t>
            </a:fld>
            <a:endParaRPr lang="en-US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32C354FC-4558-2E4B-9162-40CF30C08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775" y="1527969"/>
            <a:ext cx="7378700" cy="5295900"/>
          </a:xfr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5691AAE-0B33-F644-B013-C3E361D71475}"/>
              </a:ext>
            </a:extLst>
          </p:cNvPr>
          <p:cNvSpPr txBox="1"/>
          <p:nvPr/>
        </p:nvSpPr>
        <p:spPr>
          <a:xfrm>
            <a:off x="7910623" y="2934586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ook Antiqua" panose="02040602050305030304" pitchFamily="18" charset="0"/>
              </a:rPr>
              <a:t>M</a:t>
            </a:r>
            <a:r>
              <a:rPr lang="en-US" sz="1400" baseline="-25000" dirty="0">
                <a:latin typeface="Book Antiqua" panose="02040602050305030304" pitchFamily="18" charset="0"/>
              </a:rPr>
              <a:t>L</a:t>
            </a:r>
            <a:r>
              <a:rPr lang="en-US" sz="1400" dirty="0">
                <a:latin typeface="Book Antiqua" panose="02040602050305030304" pitchFamily="18" charset="0"/>
              </a:rPr>
              <a:t> 2.7</a:t>
            </a:r>
          </a:p>
          <a:p>
            <a:r>
              <a:rPr lang="en-US" sz="1400" dirty="0">
                <a:latin typeface="Book Antiqua" panose="02040602050305030304" pitchFamily="18" charset="0"/>
              </a:rPr>
              <a:t>8h prior the mainshock</a:t>
            </a:r>
          </a:p>
        </p:txBody>
      </p:sp>
    </p:spTree>
    <p:extLst>
      <p:ext uri="{BB962C8B-B14F-4D97-AF65-F5344CB8AC3E}">
        <p14:creationId xmlns:p14="http://schemas.microsoft.com/office/powerpoint/2010/main" val="296582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00166-1EF5-4249-A6FC-1253FD34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Stone Canyon Sequence (1983)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89D98E81-BC45-6240-AD0B-24BFF3783F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813953"/>
            <a:ext cx="5738813" cy="4722344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8242A36B-B113-244A-9B16-E494C9AE5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8713" y="2305425"/>
            <a:ext cx="5705475" cy="373939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F3A359-7413-5345-A0EF-0F9AE94B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04/10/2018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934D03-8D0F-5740-8859-AD48B576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Lou Marill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34BE87-3825-D545-A51C-529B31B0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D8B3-3254-3D4B-B2BE-6A752B60D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77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C9B499CB-3C04-FD40-AAD5-7DC69BB4C5D9}" vid="{270AED2F-5375-5342-BAA0-70DE183D6DD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M2</Template>
  <TotalTime>701</TotalTime>
  <Words>837</Words>
  <Application>Microsoft Macintosh PowerPoint</Application>
  <PresentationFormat>Grand écran</PresentationFormat>
  <Paragraphs>201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Book Antiqua</vt:lpstr>
      <vt:lpstr>Calibri</vt:lpstr>
      <vt:lpstr>Cambria Math</vt:lpstr>
      <vt:lpstr>Century Gothic</vt:lpstr>
      <vt:lpstr>Times New Roman</vt:lpstr>
      <vt:lpstr>Wingdings</vt:lpstr>
      <vt:lpstr>Wingdings 3</vt:lpstr>
      <vt:lpstr>Salle d’ions</vt:lpstr>
      <vt:lpstr>Article: Detailed observation of California foreshock sequences: Implications for the earthquake initiation process   Authors: Dodge, Beroza and Ellsworth (1996)</vt:lpstr>
      <vt:lpstr>Introduction</vt:lpstr>
      <vt:lpstr>Relocation Procedure</vt:lpstr>
      <vt:lpstr>Relocation</vt:lpstr>
      <vt:lpstr>Foreshock Sequences</vt:lpstr>
      <vt:lpstr>Mount Lewis Sequence (1986)</vt:lpstr>
      <vt:lpstr>Mount Lewis Sequence (1986)</vt:lpstr>
      <vt:lpstr>Mount Lewis Sequence (1986)</vt:lpstr>
      <vt:lpstr>Stone Canyon Sequence (1983)</vt:lpstr>
      <vt:lpstr>Chalfant Sequence (1986)</vt:lpstr>
      <vt:lpstr>Upland Sequence (1990)</vt:lpstr>
      <vt:lpstr>Joshua Tree Sequence (1992)</vt:lpstr>
      <vt:lpstr>Landers Sequence (1992)</vt:lpstr>
      <vt:lpstr>Stress Change Calculation</vt:lpstr>
      <vt:lpstr>Stress Change Calculation</vt:lpstr>
      <vt:lpstr>Stress Change Calculation</vt:lpstr>
      <vt:lpstr>Stress Change Calculation</vt:lpstr>
      <vt:lpstr>Stress Change Calculation</vt:lpstr>
      <vt:lpstr>Discussion</vt:lpstr>
      <vt:lpstr>Discussion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Article: Detailed observation of California foreshock sequences: Implications for the earthquake initiation process Authors: Dodge &amp; Gregory (1996)</dc:title>
  <dc:creator>Lou MARILL (CI_2018)</dc:creator>
  <cp:lastModifiedBy>Lou MARILL (CI_2018)</cp:lastModifiedBy>
  <cp:revision>27</cp:revision>
  <dcterms:created xsi:type="dcterms:W3CDTF">2018-10-03T10:35:08Z</dcterms:created>
  <dcterms:modified xsi:type="dcterms:W3CDTF">2018-10-04T13:13:34Z</dcterms:modified>
</cp:coreProperties>
</file>